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85" r:id="rId4"/>
    <p:sldId id="286" r:id="rId5"/>
    <p:sldId id="264" r:id="rId6"/>
    <p:sldId id="270" r:id="rId7"/>
    <p:sldId id="271" r:id="rId8"/>
    <p:sldId id="266" r:id="rId9"/>
    <p:sldId id="269" r:id="rId10"/>
    <p:sldId id="272" r:id="rId11"/>
    <p:sldId id="265" r:id="rId12"/>
    <p:sldId id="259" r:id="rId13"/>
    <p:sldId id="273" r:id="rId14"/>
    <p:sldId id="277" r:id="rId15"/>
    <p:sldId id="279" r:id="rId16"/>
    <p:sldId id="305" r:id="rId17"/>
    <p:sldId id="276" r:id="rId18"/>
    <p:sldId id="295" r:id="rId19"/>
    <p:sldId id="288" r:id="rId20"/>
    <p:sldId id="289" r:id="rId21"/>
    <p:sldId id="307" r:id="rId22"/>
    <p:sldId id="290" r:id="rId23"/>
    <p:sldId id="306" r:id="rId24"/>
    <p:sldId id="291" r:id="rId25"/>
    <p:sldId id="296" r:id="rId26"/>
    <p:sldId id="297" r:id="rId27"/>
    <p:sldId id="292" r:id="rId28"/>
    <p:sldId id="278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287" r:id="rId37"/>
    <p:sldId id="280" r:id="rId38"/>
    <p:sldId id="281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9"/>
    <p:restoredTop sz="94613"/>
  </p:normalViewPr>
  <p:slideViewPr>
    <p:cSldViewPr snapToGrid="0" snapToObjects="1">
      <p:cViewPr>
        <p:scale>
          <a:sx n="75" d="100"/>
          <a:sy n="75" d="100"/>
        </p:scale>
        <p:origin x="-1120" y="-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9BEB7-9CFD-9D45-893E-4B3302C3929E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88A81-8D80-8441-84E4-818F6480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88A81-8D80-8441-84E4-818F64805E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2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4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8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1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3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4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1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1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1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1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859" y="2079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Home sick: Effects of migratory beekeeping on honey bee disease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5158" y="2455713"/>
            <a:ext cx="10413402" cy="110506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---</a:t>
            </a:r>
            <a:endParaRPr lang="en-US" sz="2000" dirty="0"/>
          </a:p>
          <a:p>
            <a:r>
              <a:rPr lang="en-US" sz="2000" dirty="0" smtClean="0"/>
              <a:t>P. Alexander Burnham</a:t>
            </a:r>
            <a:r>
              <a:rPr lang="en-US" sz="2000" dirty="0"/>
              <a:t>, Samantha Alger, </a:t>
            </a:r>
            <a:r>
              <a:rPr lang="en-US" sz="2000" dirty="0" smtClean="0"/>
              <a:t>Leif Richardson &amp; Zachary Lamas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35" y="3449955"/>
            <a:ext cx="8217647" cy="3132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3035" y="6519446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</a:t>
            </a:r>
            <a:r>
              <a:rPr lang="en-US" sz="1600" dirty="0" err="1" smtClean="0"/>
              <a:t>eychainlogistics.com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057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Honey Bee Pathogens: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259976" y="1363569"/>
            <a:ext cx="515498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VIRUSES: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Deformed Wing Virus (DWV)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Black Queen Cell Virus (BQCV)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Israeli Acute Paralysis Virus (IAPV) </a:t>
            </a:r>
            <a:endParaRPr lang="en-US" sz="2000" i="1" dirty="0" smtClean="0"/>
          </a:p>
          <a:p>
            <a:pPr marL="1200150" lvl="2" indent="-285750">
              <a:buFont typeface="Arial" charset="0"/>
              <a:buChar char="•"/>
            </a:pPr>
            <a:endParaRPr lang="en-US" sz="2000" i="1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PARASITES:</a:t>
            </a:r>
          </a:p>
          <a:p>
            <a:pPr marL="1200150" lvl="4" indent="-285750">
              <a:buFont typeface="Arial" charset="0"/>
              <a:buChar char="•"/>
            </a:pPr>
            <a:r>
              <a:rPr lang="en-US" sz="2000" i="1" dirty="0" err="1" smtClean="0"/>
              <a:t>Nosema</a:t>
            </a:r>
            <a:r>
              <a:rPr lang="en-US" sz="2000" i="1" dirty="0" smtClean="0"/>
              <a:t> (</a:t>
            </a:r>
            <a:r>
              <a:rPr lang="en-US" sz="2000" i="1" dirty="0" err="1" smtClean="0"/>
              <a:t>ceranae</a:t>
            </a:r>
            <a:r>
              <a:rPr lang="en-US" sz="2000" i="1" dirty="0" smtClean="0"/>
              <a:t> </a:t>
            </a:r>
            <a:r>
              <a:rPr lang="en-US" sz="2000" i="1" dirty="0"/>
              <a:t>&amp;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apis</a:t>
            </a:r>
            <a:r>
              <a:rPr lang="en-US" sz="2000" i="1" dirty="0" smtClean="0"/>
              <a:t>)</a:t>
            </a:r>
          </a:p>
          <a:p>
            <a:pPr marL="1200150" lvl="4" indent="-285750">
              <a:buFont typeface="Arial" charset="0"/>
              <a:buChar char="•"/>
            </a:pPr>
            <a:r>
              <a:rPr lang="en-US" sz="2000" i="1" dirty="0" err="1" smtClean="0"/>
              <a:t>Varroa</a:t>
            </a:r>
            <a:r>
              <a:rPr lang="en-US" sz="2000" i="1" dirty="0" smtClean="0"/>
              <a:t> Mite</a:t>
            </a:r>
          </a:p>
          <a:p>
            <a:pPr marL="1200150" lvl="4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OTHER PATHOGENS &amp; Pests: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American Foulbrood (AFB)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European Foulbrood (EFB)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Chalk Brood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Black shiny bee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/>
              <a:t>Small Hive Beetle </a:t>
            </a:r>
          </a:p>
          <a:p>
            <a:pPr marL="1200150" lvl="6" indent="-285750">
              <a:buFont typeface="Arial" charset="0"/>
              <a:buChar char="•"/>
            </a:pPr>
            <a:endParaRPr lang="en-US" sz="2000" i="1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3" y="1412895"/>
            <a:ext cx="2179638" cy="1560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4601" y="2147581"/>
            <a:ext cx="21955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Deformed wing Virus</a:t>
            </a:r>
          </a:p>
          <a:p>
            <a:r>
              <a:rPr lang="en-US" sz="1400" dirty="0" smtClean="0"/>
              <a:t>University of Florida, </a:t>
            </a:r>
          </a:p>
          <a:p>
            <a:r>
              <a:rPr lang="en-US" sz="1400" dirty="0" smtClean="0"/>
              <a:t>Entomology Dept.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46" y="3060128"/>
            <a:ext cx="2179638" cy="1449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183" y="3709368"/>
            <a:ext cx="2646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Varroa</a:t>
            </a:r>
            <a:r>
              <a:rPr lang="en-US" i="1" dirty="0" smtClean="0"/>
              <a:t> destructor </a:t>
            </a:r>
          </a:p>
          <a:p>
            <a:r>
              <a:rPr lang="en-US" sz="1400" dirty="0" smtClean="0"/>
              <a:t>North Carolina State University, </a:t>
            </a:r>
          </a:p>
          <a:p>
            <a:r>
              <a:rPr lang="en-US" sz="1400" dirty="0" smtClean="0"/>
              <a:t>Cooperative Extension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3" y="4702945"/>
            <a:ext cx="2585402" cy="1459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0365" y="5578162"/>
            <a:ext cx="264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American Foulbrood</a:t>
            </a:r>
          </a:p>
          <a:p>
            <a:r>
              <a:rPr lang="en-US" sz="1400" dirty="0" smtClean="0"/>
              <a:t>Bee Informed Partnership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030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The big question!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1443038" y="2043113"/>
            <a:ext cx="8586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 smtClean="0">
                <a:latin typeface="+mj-lt"/>
              </a:rPr>
              <a:t>“Do migratory </a:t>
            </a:r>
            <a:r>
              <a:rPr lang="en-US" sz="6000" i="1" dirty="0">
                <a:latin typeface="+mj-lt"/>
              </a:rPr>
              <a:t>operations contribute to the spread of </a:t>
            </a:r>
            <a:r>
              <a:rPr lang="en-US" sz="6000" i="1" dirty="0" smtClean="0">
                <a:latin typeface="+mj-lt"/>
              </a:rPr>
              <a:t>honeybee disease?”</a:t>
            </a:r>
            <a:endParaRPr lang="en-US" sz="6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867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26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Preliminary Data from the National Honey Bee Survey </a:t>
            </a:r>
            <a:r>
              <a:rPr lang="en-US" sz="5400" smtClean="0"/>
              <a:t>in Vermont</a:t>
            </a:r>
            <a:r>
              <a:rPr lang="is-IS" sz="5400" dirty="0" smtClean="0"/>
              <a:t>…</a:t>
            </a:r>
            <a:endParaRPr lang="en-US" sz="5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0" y="2384385"/>
            <a:ext cx="5397661" cy="4048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55" y="2384385"/>
            <a:ext cx="5397661" cy="40482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5607" y="1991519"/>
            <a:ext cx="2172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Varroa</a:t>
            </a:r>
            <a:r>
              <a:rPr lang="en-US" sz="2800" dirty="0" smtClean="0"/>
              <a:t> Mites: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8140861" y="2006126"/>
            <a:ext cx="2056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RNA Viruses: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523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2622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What other people have found: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1353312"/>
            <a:ext cx="11456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Migratory operations </a:t>
            </a:r>
            <a:r>
              <a:rPr lang="en-US" sz="3600" dirty="0"/>
              <a:t>c</a:t>
            </a:r>
            <a:r>
              <a:rPr lang="en-US" sz="3600" dirty="0" smtClean="0"/>
              <a:t>an have high disease loads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Infected hives may transmit disease to other bees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err="1" smtClean="0"/>
              <a:t>Varroa</a:t>
            </a:r>
            <a:r>
              <a:rPr lang="en-US" sz="3600" dirty="0" smtClean="0"/>
              <a:t> loads can be lower in migratory bees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u="sng" dirty="0" smtClean="0"/>
              <a:t>These data are correlative: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i="1" dirty="0" smtClean="0"/>
              <a:t>Surveys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i="1" dirty="0" smtClean="0"/>
              <a:t>Observational studies</a:t>
            </a:r>
            <a:endParaRPr lang="en-US" sz="2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156448" y="2509598"/>
            <a:ext cx="38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(Welch et al., 2009; </a:t>
            </a:r>
            <a:r>
              <a:rPr lang="en-US" sz="1600" dirty="0" err="1" smtClean="0"/>
              <a:t>Cavigli</a:t>
            </a:r>
            <a:r>
              <a:rPr lang="en-US" sz="1600" dirty="0" smtClean="0"/>
              <a:t> et al., 2016)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156448" y="3665884"/>
            <a:ext cx="203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Fürst</a:t>
            </a:r>
            <a:r>
              <a:rPr lang="en-US" sz="1600" dirty="0" smtClean="0"/>
              <a:t> et al., 2014)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156448" y="4652893"/>
            <a:ext cx="257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(NHBS report, 2016)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669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292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Our Hypotheses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493295" y="1412895"/>
            <a:ext cx="11189368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Two parts to this experiment:</a:t>
            </a:r>
          </a:p>
          <a:p>
            <a:pPr marL="285750" indent="-285750">
              <a:buFont typeface="Arial" charset="0"/>
              <a:buChar char="•"/>
            </a:pPr>
            <a:endParaRPr lang="en-US" sz="4400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sz="4000" u="sng" dirty="0" smtClean="0"/>
              <a:t>Part</a:t>
            </a:r>
            <a:r>
              <a:rPr lang="en-US" sz="4000" u="sng" dirty="0" smtClean="0"/>
              <a:t> </a:t>
            </a:r>
            <a:r>
              <a:rPr lang="en-US" sz="4000" u="sng" dirty="0" smtClean="0"/>
              <a:t>I:</a:t>
            </a:r>
            <a:r>
              <a:rPr lang="en-US" sz="4000" dirty="0" smtClean="0"/>
              <a:t> Do migratory colonies have higher pathogen levels than stationary colonies? </a:t>
            </a:r>
          </a:p>
          <a:p>
            <a:pPr marL="1200150" lvl="2" indent="-285750">
              <a:buFont typeface="Arial" charset="0"/>
              <a:buChar char="•"/>
            </a:pPr>
            <a:endParaRPr lang="en-US" sz="4000" dirty="0"/>
          </a:p>
          <a:p>
            <a:pPr marL="1200150" lvl="2" indent="-285750">
              <a:buFont typeface="Arial" charset="0"/>
              <a:buChar char="•"/>
            </a:pPr>
            <a:r>
              <a:rPr lang="en-US" sz="4000" u="sng" dirty="0" smtClean="0"/>
              <a:t>Part </a:t>
            </a:r>
            <a:r>
              <a:rPr lang="en-US" sz="4000" u="sng" dirty="0" smtClean="0"/>
              <a:t>II:</a:t>
            </a:r>
            <a:r>
              <a:rPr lang="en-US" sz="4000" dirty="0" smtClean="0"/>
              <a:t> Can migratory colonies infect stationary colonies upon their return? </a:t>
            </a:r>
            <a:endParaRPr lang="en-US" sz="4000" dirty="0"/>
          </a:p>
          <a:p>
            <a:pPr marL="1200150" lvl="2" indent="-285750">
              <a:buFont typeface="Arial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078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172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Experimental Design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493295" y="1412895"/>
            <a:ext cx="11189368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Three groups of colonies: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4000" i="1" dirty="0" smtClean="0"/>
              <a:t>Migratory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4000" i="1" dirty="0" smtClean="0"/>
              <a:t>Stationary (control)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4000" i="1" dirty="0" smtClean="0"/>
              <a:t>Stationary (exposed)</a:t>
            </a:r>
            <a:endParaRPr lang="en-US" sz="4000" i="1" dirty="0"/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Each group </a:t>
            </a:r>
            <a:r>
              <a:rPr lang="en-US" sz="5400" dirty="0" smtClean="0"/>
              <a:t>contained </a:t>
            </a:r>
            <a:r>
              <a:rPr lang="en-US" sz="5400" dirty="0" smtClean="0"/>
              <a:t>16 colonies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Sampled at three different </a:t>
            </a:r>
            <a:r>
              <a:rPr lang="en-US" sz="5400" dirty="0" smtClean="0"/>
              <a:t>times</a:t>
            </a:r>
            <a:endParaRPr lang="en-US" sz="4400" dirty="0" smtClean="0"/>
          </a:p>
          <a:p>
            <a:pPr marL="1200150" lvl="2" indent="-285750">
              <a:buFont typeface="Arial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455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" t="11622" r="3211" b="5809"/>
          <a:stretch/>
        </p:blipFill>
        <p:spPr>
          <a:xfrm>
            <a:off x="7349067" y="3488264"/>
            <a:ext cx="4402667" cy="3032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199" y="1019962"/>
            <a:ext cx="711200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Field inspection: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/>
              <a:t>C</a:t>
            </a:r>
            <a:r>
              <a:rPr lang="en-US" sz="4000" dirty="0" smtClean="0"/>
              <a:t>ommon brood diseases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 smtClean="0"/>
              <a:t>Frames of brood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 smtClean="0"/>
              <a:t>Brood pattern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Laboratory Analysis: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 err="1" smtClean="0"/>
              <a:t>Varroa</a:t>
            </a:r>
            <a:r>
              <a:rPr lang="en-US" sz="4000" dirty="0" smtClean="0"/>
              <a:t> load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 err="1" smtClean="0"/>
              <a:t>Nosema</a:t>
            </a:r>
            <a:r>
              <a:rPr lang="en-US" sz="4000" dirty="0" smtClean="0"/>
              <a:t> load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 smtClean="0"/>
              <a:t>Viruses: DWV, BQCV, IAPV</a:t>
            </a:r>
          </a:p>
          <a:p>
            <a:pPr lvl="2"/>
            <a:endParaRPr lang="en-US" sz="4000" dirty="0"/>
          </a:p>
        </p:txBody>
      </p:sp>
      <p:pic>
        <p:nvPicPr>
          <p:cNvPr id="7" name="Picture 6" descr="Screen Shot 2017-07-07 at 4.12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49" y="1019962"/>
            <a:ext cx="4658785" cy="2404534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0179" y="-1172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Experimental Design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95022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60" y="1826583"/>
            <a:ext cx="7130047" cy="31205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754" y="813277"/>
            <a:ext cx="5254514" cy="5860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97" y="3651506"/>
            <a:ext cx="4912457" cy="320649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3226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Experimental Design for Migratory/Stationary Honey Bee Experiment </a:t>
            </a:r>
            <a:r>
              <a:rPr lang="en-US" sz="4000" u="sng" dirty="0" smtClean="0">
                <a:latin typeface="+mj-lt"/>
              </a:rPr>
              <a:t>Part I</a:t>
            </a:r>
            <a:r>
              <a:rPr lang="en-US" sz="4000" dirty="0" smtClean="0">
                <a:latin typeface="+mj-lt"/>
              </a:rPr>
              <a:t> </a:t>
            </a:r>
            <a:endParaRPr lang="en-US" sz="4000" dirty="0">
              <a:latin typeface="+mj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30614" y="2778112"/>
            <a:ext cx="1335779" cy="965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Migratory Group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183418" y="3816581"/>
            <a:ext cx="1335779" cy="965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Stationary Group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778039" y="3559592"/>
            <a:ext cx="1335779" cy="965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Migratory Group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88379" y="2463506"/>
            <a:ext cx="126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NC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96605" y="1619213"/>
            <a:ext cx="126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CA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28746" y="4947090"/>
            <a:ext cx="6051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3600" dirty="0" smtClean="0">
                <a:latin typeface="+mj-lt"/>
              </a:rPr>
              <a:t>- Do </a:t>
            </a:r>
            <a:r>
              <a:rPr lang="en-US" sz="3600" dirty="0">
                <a:latin typeface="+mj-lt"/>
              </a:rPr>
              <a:t>migratory colonies have higher pathogen levels than stationary </a:t>
            </a:r>
            <a:r>
              <a:rPr lang="en-US" sz="3600" dirty="0" smtClean="0">
                <a:latin typeface="+mj-lt"/>
              </a:rPr>
              <a:t>colonies? </a:t>
            </a:r>
            <a:endParaRPr lang="en-US" sz="3600" dirty="0">
              <a:latin typeface="+mj-lt"/>
            </a:endParaRPr>
          </a:p>
          <a:p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83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1315 -0.1127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64" y="-564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15 L 0.13607 -0.15579 C 0.16445 -0.18936 0.20716 -0.20787 0.25208 -0.20787 C 0.30299 -0.20787 0.34401 -0.18936 0.3724 -0.15579 L 0.50951 0.00115 " pathEditMode="relative" rAng="0" ptsTypes="AAAAA">
                                      <p:cBhvr>
                                        <p:cTn id="22" dur="2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73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esAlmondsMon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7" y="410634"/>
            <a:ext cx="8077199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4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0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/>
              <a:t/>
            </a:r>
            <a:br>
              <a:rPr lang="en-US" b="1" u="sng" dirty="0"/>
            </a:b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dirty="0" smtClean="0"/>
              <a:t> Do migratory colonies have higher pathogen levels than stationary colonies?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6869" y="730881"/>
            <a:ext cx="3038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505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7070" y="138573"/>
            <a:ext cx="11583745" cy="6719427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7662441" y="4398379"/>
            <a:ext cx="2951544" cy="729206"/>
          </a:xfrm>
          <a:prstGeom prst="donut">
            <a:avLst>
              <a:gd name="adj" fmla="val 32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22687" y="982496"/>
            <a:ext cx="528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www.experiment.com</a:t>
            </a:r>
            <a:r>
              <a:rPr lang="en-US" sz="2800" dirty="0" smtClean="0"/>
              <a:t>/beekeeping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72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8894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	</a:t>
            </a:r>
            <a:r>
              <a:rPr lang="en-US" sz="4000" dirty="0"/>
              <a:t> </a:t>
            </a:r>
            <a:r>
              <a:rPr lang="en-US" sz="4000" dirty="0" smtClean="0"/>
              <a:t>Frames of Bees</a:t>
            </a:r>
            <a:endParaRPr lang="en-US" b="1" dirty="0"/>
          </a:p>
        </p:txBody>
      </p:sp>
      <p:pic>
        <p:nvPicPr>
          <p:cNvPr id="6" name="Picture 5" descr="Screen Shot 2017-07-07 at 4.23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08" y="2273794"/>
            <a:ext cx="3856792" cy="2950108"/>
          </a:xfrm>
          <a:prstGeom prst="rect">
            <a:avLst/>
          </a:prstGeom>
        </p:spPr>
      </p:pic>
      <p:pic>
        <p:nvPicPr>
          <p:cNvPr id="7" name="Picture 6" descr="Screen Shot 2017-07-07 at 4.2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1" y="2273794"/>
            <a:ext cx="3748405" cy="3018294"/>
          </a:xfrm>
          <a:prstGeom prst="rect">
            <a:avLst/>
          </a:prstGeom>
        </p:spPr>
      </p:pic>
      <p:pic>
        <p:nvPicPr>
          <p:cNvPr id="8" name="Picture 7" descr="Screen Shot 2017-07-07 at 4.23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0" y="2273794"/>
            <a:ext cx="3830665" cy="29871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7215" y="6417734"/>
            <a:ext cx="400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BIP Tech Transfer Team Protocol Manual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4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8894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	</a:t>
            </a:r>
            <a:r>
              <a:rPr lang="en-US" sz="4000" dirty="0"/>
              <a:t> </a:t>
            </a:r>
            <a:r>
              <a:rPr lang="en-US" sz="4000" dirty="0" smtClean="0"/>
              <a:t>Frames of Bees</a:t>
            </a:r>
            <a:endParaRPr lang="en-US" b="1" dirty="0"/>
          </a:p>
        </p:txBody>
      </p:sp>
      <p:pic>
        <p:nvPicPr>
          <p:cNvPr id="2" name="Picture 1" descr="Exp1_F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9" y="1610783"/>
            <a:ext cx="6743699" cy="4842697"/>
          </a:xfrm>
          <a:prstGeom prst="rect">
            <a:avLst/>
          </a:prstGeom>
        </p:spPr>
      </p:pic>
      <p:pic>
        <p:nvPicPr>
          <p:cNvPr id="6" name="Picture 5" descr="Screen Shot 2017-07-07 at 4.23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634" y="387287"/>
            <a:ext cx="2353131" cy="18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9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8741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 	Brood Pattern </a:t>
            </a:r>
            <a:endParaRPr lang="en-US" b="1" dirty="0"/>
          </a:p>
        </p:txBody>
      </p:sp>
      <p:pic>
        <p:nvPicPr>
          <p:cNvPr id="5" name="Picture 4" descr="Screen Shot 2017-07-07 at 4.1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9" y="1678198"/>
            <a:ext cx="4691592" cy="2421467"/>
          </a:xfrm>
          <a:prstGeom prst="rect">
            <a:avLst/>
          </a:prstGeom>
        </p:spPr>
      </p:pic>
      <p:pic>
        <p:nvPicPr>
          <p:cNvPr id="6" name="Picture 5" descr="Screen Shot 2017-07-07 at 4.17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50" y="4406900"/>
            <a:ext cx="4793864" cy="2451100"/>
          </a:xfrm>
          <a:prstGeom prst="rect">
            <a:avLst/>
          </a:prstGeom>
        </p:spPr>
      </p:pic>
      <p:pic>
        <p:nvPicPr>
          <p:cNvPr id="7" name="Picture 6" descr="Screen Shot 2017-07-07 at 4.18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66" y="1678198"/>
            <a:ext cx="4804833" cy="2563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87215" y="6417734"/>
            <a:ext cx="400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BIP Tech Transfer Team Protocol Manual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0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8741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 	Brood Pattern </a:t>
            </a:r>
            <a:endParaRPr lang="en-US" b="1" dirty="0"/>
          </a:p>
        </p:txBody>
      </p:sp>
      <p:pic>
        <p:nvPicPr>
          <p:cNvPr id="2" name="Picture 1" descr="Exp1_BroodP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48" y="1438767"/>
            <a:ext cx="7005451" cy="5030663"/>
          </a:xfrm>
          <a:prstGeom prst="rect">
            <a:avLst/>
          </a:prstGeom>
        </p:spPr>
      </p:pic>
      <p:pic>
        <p:nvPicPr>
          <p:cNvPr id="7" name="Picture 6" descr="Screen Shot 2017-07-07 at 4.18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66" y="450595"/>
            <a:ext cx="3704166" cy="19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0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9639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 		</a:t>
            </a:r>
            <a:r>
              <a:rPr lang="en-US" sz="4000" dirty="0" err="1" smtClean="0"/>
              <a:t>Varroa</a:t>
            </a:r>
            <a:r>
              <a:rPr lang="en-US" sz="4000" dirty="0" smtClean="0"/>
              <a:t> load </a:t>
            </a:r>
            <a:endParaRPr lang="en-US" b="1" dirty="0"/>
          </a:p>
        </p:txBody>
      </p:sp>
      <p:pic>
        <p:nvPicPr>
          <p:cNvPr id="2" name="Picture 1" descr="Exp1_Varroa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68" y="1438767"/>
            <a:ext cx="7387166" cy="5304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" y="3060128"/>
            <a:ext cx="2179638" cy="14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5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112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	Deformed Wing Virus Prevalence </a:t>
            </a:r>
            <a:endParaRPr lang="en-US" b="1" dirty="0"/>
          </a:p>
        </p:txBody>
      </p:sp>
      <p:pic>
        <p:nvPicPr>
          <p:cNvPr id="2" name="Picture 1" descr="Exp1_DWV_Pre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438767"/>
            <a:ext cx="7031566" cy="5049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9" y="2973516"/>
            <a:ext cx="2179638" cy="15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5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112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	Deformed Wing Virus Load</a:t>
            </a:r>
            <a:endParaRPr lang="en-US" b="1" dirty="0"/>
          </a:p>
        </p:txBody>
      </p:sp>
      <p:pic>
        <p:nvPicPr>
          <p:cNvPr id="5" name="Picture 4" descr="Exp1_DWV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1438767"/>
            <a:ext cx="7145684" cy="5131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7" y="2973516"/>
            <a:ext cx="2179638" cy="15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1035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	Black Queen Cell Virus Load </a:t>
            </a:r>
            <a:endParaRPr lang="en-US" b="1" dirty="0"/>
          </a:p>
        </p:txBody>
      </p:sp>
      <p:pic>
        <p:nvPicPr>
          <p:cNvPr id="2" name="Picture 1" descr="Exp1_BQCV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67" y="1650503"/>
            <a:ext cx="7251700" cy="5207497"/>
          </a:xfrm>
          <a:prstGeom prst="rect">
            <a:avLst/>
          </a:prstGeom>
        </p:spPr>
      </p:pic>
      <p:pic>
        <p:nvPicPr>
          <p:cNvPr id="5" name="Picture 4" descr="BQCVIMG_1517-396x6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23" y="2235199"/>
            <a:ext cx="1834179" cy="31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09" y="1224317"/>
            <a:ext cx="11512981" cy="50387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3226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Experimental Design for Migratory/Stationary Honey Bee Experiment </a:t>
            </a:r>
            <a:r>
              <a:rPr lang="en-US" sz="4000" u="sng" dirty="0" smtClean="0">
                <a:latin typeface="+mj-lt"/>
              </a:rPr>
              <a:t>Part II</a:t>
            </a:r>
            <a:r>
              <a:rPr lang="en-US" sz="4000" dirty="0" smtClean="0">
                <a:latin typeface="+mj-lt"/>
              </a:rPr>
              <a:t> </a:t>
            </a:r>
            <a:endParaRPr lang="en-US" sz="4000" dirty="0">
              <a:latin typeface="+mj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904121" y="2407411"/>
            <a:ext cx="1335779" cy="965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Exposed Group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980399" y="2764897"/>
            <a:ext cx="1335779" cy="965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Stationary Group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691827" y="4185235"/>
            <a:ext cx="1335779" cy="965567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Migratory Group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5999" y="2080878"/>
            <a:ext cx="23989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NC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96605" y="1619213"/>
            <a:ext cx="126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CA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9" name="Circular Arrow 8"/>
          <p:cNvSpPr/>
          <p:nvPr/>
        </p:nvSpPr>
        <p:spPr>
          <a:xfrm rot="16599656">
            <a:off x="7881641" y="2388049"/>
            <a:ext cx="1566197" cy="1891504"/>
          </a:xfrm>
          <a:prstGeom prst="circularArrow">
            <a:avLst>
              <a:gd name="adj1" fmla="val 12500"/>
              <a:gd name="adj2" fmla="val 879903"/>
              <a:gd name="adj3" fmla="val 20457681"/>
              <a:gd name="adj4" fmla="val 12559328"/>
              <a:gd name="adj5" fmla="val 1792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5663" y="5551232"/>
            <a:ext cx="6677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- Can </a:t>
            </a:r>
            <a:r>
              <a:rPr lang="en-US" sz="3200" dirty="0">
                <a:latin typeface="+mj-lt"/>
              </a:rPr>
              <a:t>migratory colonies infect stationary colonies upon their </a:t>
            </a:r>
            <a:r>
              <a:rPr lang="en-US" sz="3200" dirty="0" smtClean="0">
                <a:latin typeface="+mj-lt"/>
              </a:rPr>
              <a:t>return?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036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5821 -0.1368 " pathEditMode="relative" ptsTypes="AA"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8894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	 Frames of Bees</a:t>
            </a:r>
            <a:endParaRPr lang="en-US" b="1" dirty="0"/>
          </a:p>
        </p:txBody>
      </p:sp>
      <p:pic>
        <p:nvPicPr>
          <p:cNvPr id="3" name="Picture 2" descr="Exp2_F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33" y="1438767"/>
            <a:ext cx="6993466" cy="5022057"/>
          </a:xfrm>
          <a:prstGeom prst="rect">
            <a:avLst/>
          </a:prstGeom>
        </p:spPr>
      </p:pic>
      <p:pic>
        <p:nvPicPr>
          <p:cNvPr id="6" name="Picture 5" descr="Screen Shot 2017-07-07 at 4.23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167" y="251820"/>
            <a:ext cx="2353131" cy="18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0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Acknowledgments</a:t>
            </a:r>
            <a:endParaRPr lang="en-US" sz="7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86" y="1412895"/>
            <a:ext cx="2558716" cy="2366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52" y="1736381"/>
            <a:ext cx="4597065" cy="875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72" y="4702009"/>
            <a:ext cx="4312568" cy="1694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37" y="4210173"/>
            <a:ext cx="2348613" cy="22802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39"/>
          <a:stretch/>
        </p:blipFill>
        <p:spPr>
          <a:xfrm>
            <a:off x="6331806" y="3199570"/>
            <a:ext cx="4629282" cy="11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7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8741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 	Brood Pattern </a:t>
            </a:r>
            <a:endParaRPr lang="en-US" b="1" dirty="0"/>
          </a:p>
        </p:txBody>
      </p:sp>
      <p:pic>
        <p:nvPicPr>
          <p:cNvPr id="3" name="Picture 2" descr="Exp2_BroodP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438767"/>
            <a:ext cx="7099299" cy="5098056"/>
          </a:xfrm>
          <a:prstGeom prst="rect">
            <a:avLst/>
          </a:prstGeom>
        </p:spPr>
      </p:pic>
      <p:pic>
        <p:nvPicPr>
          <p:cNvPr id="5" name="Picture 4" descr="Screen Shot 2017-07-07 at 4.18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66" y="450595"/>
            <a:ext cx="3704166" cy="19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9639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 		</a:t>
            </a:r>
            <a:r>
              <a:rPr lang="en-US" sz="4000" dirty="0" err="1" smtClean="0"/>
              <a:t>Varroa</a:t>
            </a:r>
            <a:r>
              <a:rPr lang="en-US" sz="4000" dirty="0" smtClean="0"/>
              <a:t> load </a:t>
            </a:r>
            <a:endParaRPr lang="en-US" b="1" dirty="0"/>
          </a:p>
        </p:txBody>
      </p:sp>
      <p:pic>
        <p:nvPicPr>
          <p:cNvPr id="3" name="Picture 2" descr="Exp2_Varroa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99" y="1438767"/>
            <a:ext cx="7031567" cy="5049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" y="3060128"/>
            <a:ext cx="2179638" cy="14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30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112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	Deformed Wing Virus Prevalence </a:t>
            </a:r>
            <a:endParaRPr lang="en-US" b="1" dirty="0"/>
          </a:p>
        </p:txBody>
      </p:sp>
      <p:pic>
        <p:nvPicPr>
          <p:cNvPr id="3" name="Picture 2" descr="Exp2_DWV_pre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8" y="1661583"/>
            <a:ext cx="6828367" cy="4903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9" y="2973516"/>
            <a:ext cx="2179638" cy="15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60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112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	Deformed Wing Virus Load</a:t>
            </a:r>
            <a:endParaRPr lang="en-US" b="1" dirty="0"/>
          </a:p>
        </p:txBody>
      </p:sp>
      <p:pic>
        <p:nvPicPr>
          <p:cNvPr id="2" name="Picture 1" descr="Exp2_DWV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438766"/>
            <a:ext cx="7099300" cy="509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9" y="2973516"/>
            <a:ext cx="2179638" cy="15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4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1035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	Black Queen Cell Virus Load </a:t>
            </a:r>
            <a:endParaRPr lang="en-US" b="1" dirty="0"/>
          </a:p>
        </p:txBody>
      </p:sp>
      <p:pic>
        <p:nvPicPr>
          <p:cNvPr id="3" name="Picture 2" descr="Exp2_BQCV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7" y="1438767"/>
            <a:ext cx="7099300" cy="5098057"/>
          </a:xfrm>
          <a:prstGeom prst="rect">
            <a:avLst/>
          </a:prstGeom>
        </p:spPr>
      </p:pic>
      <p:pic>
        <p:nvPicPr>
          <p:cNvPr id="5" name="Picture 4" descr="BQCVIMG_1517-396x6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23" y="2235199"/>
            <a:ext cx="1834179" cy="31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0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Discussion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541420" y="1412895"/>
            <a:ext cx="1093670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The purpose of this study is </a:t>
            </a:r>
            <a:r>
              <a:rPr lang="en-US" sz="4000" b="1" dirty="0" smtClean="0"/>
              <a:t>NOT </a:t>
            </a:r>
            <a:r>
              <a:rPr lang="en-US" sz="4000" dirty="0" smtClean="0"/>
              <a:t>to assign blame to migratory beekeeping.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Migratory beekeeping is very important for our agriculture and economy. 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We hope to learn more about how beekeeping practices play into transmission and bee health.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865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683" y="732230"/>
            <a:ext cx="7612604" cy="49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12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Implications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627647" y="1412895"/>
            <a:ext cx="109367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Grow apiary </a:t>
            </a:r>
            <a:r>
              <a:rPr lang="en-US" sz="4000" smtClean="0"/>
              <a:t>inspection programs</a:t>
            </a:r>
            <a:endParaRPr lang="en-US" sz="3600" i="1" dirty="0" smtClean="0"/>
          </a:p>
          <a:p>
            <a:pPr marL="1200150" lvl="2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/>
              <a:t> </a:t>
            </a:r>
            <a:r>
              <a:rPr lang="en-US" sz="4000" dirty="0" smtClean="0"/>
              <a:t>Fund pathogen monitoring programs to ensure that new diseases don</a:t>
            </a:r>
            <a:r>
              <a:rPr lang="uk-UA" sz="4000" dirty="0" smtClean="0"/>
              <a:t>’</a:t>
            </a:r>
            <a:r>
              <a:rPr lang="en-US" sz="4000" dirty="0" smtClean="0"/>
              <a:t>t get introduced.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Adjustments to management practices  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6224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2087" cy="77242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62200" y="28064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Thank You!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2087" cy="77242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62200" y="28064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smtClean="0">
                <a:solidFill>
                  <a:schemeClr val="bg1"/>
                </a:solidFill>
              </a:rPr>
              <a:t>Questions?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9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And Most of all, our Backers</a:t>
            </a:r>
            <a:r>
              <a:rPr lang="is-IS" sz="7200" dirty="0" smtClean="0"/>
              <a:t>…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288758" y="1636294"/>
            <a:ext cx="116144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VT </a:t>
            </a:r>
            <a:r>
              <a:rPr lang="en-US" sz="2400" dirty="0">
                <a:latin typeface="+mj-lt"/>
              </a:rPr>
              <a:t>Beekeepers Association, NH Beekeepers Association, Edward Alger, Betterbee, Bailey Bee Supply, Charles M Edens, Lee Trainer, David Tremblay, Robert Merkert, Tina Sekimi, Mike Kiernan, Sandra Tomlinson, Amy Handy, Joe Perry, Luke Manlove, Dan Boisvert, Jacqueline Alger, Dan O'Hanlon, Patrick Gillen, Alison K </a:t>
            </a:r>
            <a:r>
              <a:rPr lang="en-US" sz="2400" dirty="0" err="1">
                <a:latin typeface="+mj-lt"/>
              </a:rPr>
              <a:t>Brody,Daniel</a:t>
            </a:r>
            <a:r>
              <a:rPr lang="en-US" sz="2400" dirty="0">
                <a:latin typeface="+mj-lt"/>
              </a:rPr>
              <a:t> Hall Lipke, Beth Sawyer, Cathy Wilson, Allison Malloy, Richard Reid, Nicole Berthiaume, Heather Achilles, Phyllis E Burnham, Yeager Anderson, Bill Castro, Luke </a:t>
            </a:r>
            <a:r>
              <a:rPr lang="en-US" sz="2400" dirty="0" err="1">
                <a:latin typeface="+mj-lt"/>
              </a:rPr>
              <a:t>Tilley,Jonathan</a:t>
            </a:r>
            <a:r>
              <a:rPr lang="en-US" sz="2400" dirty="0">
                <a:latin typeface="+mj-lt"/>
              </a:rPr>
              <a:t> Alger, Peter Gatehouse, Amy Parachnowitsch, Trevor Brandt, Katie Iles, JESSICA PAGANO, Kate Protagonist, Andrea Stanley, Robert Zywno, Helmut Besser, Allen </a:t>
            </a:r>
            <a:r>
              <a:rPr lang="en-US" sz="2400" dirty="0" err="1">
                <a:latin typeface="+mj-lt"/>
              </a:rPr>
              <a:t>Turechek,Adrian</a:t>
            </a:r>
            <a:r>
              <a:rPr lang="en-US" sz="2400" dirty="0">
                <a:latin typeface="+mj-lt"/>
              </a:rPr>
              <a:t> Adam Zywno, Kirsten Shoshanna Traynor, Meghan O'Rourke, Jean McCartin, Ben Ritchie, Vicki Anne, Hollis Woodard, James DeRosia, The Backyard Farm, Malcolm </a:t>
            </a:r>
            <a:r>
              <a:rPr lang="en-US" sz="2400" dirty="0" err="1">
                <a:latin typeface="+mj-lt"/>
              </a:rPr>
              <a:t>Hobbs,Aaron</a:t>
            </a:r>
            <a:r>
              <a:rPr lang="en-US" sz="2400" dirty="0">
                <a:latin typeface="+mj-lt"/>
              </a:rPr>
              <a:t> Schwartz, Linda Battista, Lauren Ash, Raphaël Royauté, Kay Newhouse, Maggie Davern, Joanne Bryan, Sarah Rommelfanger, Pureum Kim, Luke McCartin, Kendall </a:t>
            </a:r>
            <a:r>
              <a:rPr lang="en-US" sz="2400" dirty="0" err="1">
                <a:latin typeface="+mj-lt"/>
              </a:rPr>
              <a:t>Johnson,Sara</a:t>
            </a:r>
            <a:r>
              <a:rPr lang="en-US" sz="2400" dirty="0">
                <a:latin typeface="+mj-lt"/>
              </a:rPr>
              <a:t> Held, Eric Damon </a:t>
            </a:r>
            <a:r>
              <a:rPr lang="en-US" sz="2400" dirty="0" smtClean="0">
                <a:latin typeface="+mj-lt"/>
              </a:rPr>
              <a:t>Walters, and Bo </a:t>
            </a:r>
            <a:r>
              <a:rPr lang="en-US" sz="2400" dirty="0">
                <a:latin typeface="+mj-lt"/>
              </a:rPr>
              <a:t>Sprotte Kofod</a:t>
            </a:r>
          </a:p>
        </p:txBody>
      </p:sp>
    </p:spTree>
    <p:extLst>
      <p:ext uri="{BB962C8B-B14F-4D97-AF65-F5344CB8AC3E}">
        <p14:creationId xmlns:p14="http://schemas.microsoft.com/office/powerpoint/2010/main" val="160365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916" y="411424"/>
            <a:ext cx="11908755" cy="1325563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/>
              <a:t>Two Main Types of Bee Operations</a:t>
            </a:r>
            <a:r>
              <a:rPr lang="is-IS" sz="7200" dirty="0" smtClean="0"/>
              <a:t>…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0" y="2768600"/>
            <a:ext cx="4816663" cy="3208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7" y="2768600"/>
            <a:ext cx="4808053" cy="3203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7424" y="3761773"/>
            <a:ext cx="1423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 &amp;</a:t>
            </a:r>
            <a:endParaRPr lang="en-US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481" y="2203010"/>
            <a:ext cx="356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Stationary Apiaries: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721109" y="2203010"/>
            <a:ext cx="356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 Migratory Apiaries: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991110" y="5972266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waywardspark.com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07957" y="5972266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bedillionhoneyfarm.com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3617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Stationary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3" y="1838324"/>
            <a:ext cx="5988426" cy="3976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63" y="5901888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</a:t>
            </a:r>
            <a:r>
              <a:rPr lang="en-US" sz="1600" dirty="0" err="1" smtClean="0"/>
              <a:t>oxhoney.com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086600" y="1838324"/>
            <a:ext cx="47148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Honey Production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Queen Breeding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Selling </a:t>
            </a:r>
            <a:r>
              <a:rPr lang="en-US" sz="3600" dirty="0" err="1" smtClean="0"/>
              <a:t>Nucs</a:t>
            </a: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Pollination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3345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Migratory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96"/>
          <a:stretch/>
        </p:blipFill>
        <p:spPr>
          <a:xfrm>
            <a:off x="665162" y="1685925"/>
            <a:ext cx="6135176" cy="4273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887" y="5959475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Australian Broadcasting Co.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086600" y="1685925"/>
            <a:ext cx="471487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Pollination Contracts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i="1" dirty="0" smtClean="0"/>
              <a:t>Almonds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i="1" dirty="0" smtClean="0"/>
              <a:t>Canola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i="1" dirty="0" smtClean="0"/>
              <a:t>Blueberries etc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~60% of US colonies pollinate almonds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$14.6 </a:t>
            </a:r>
            <a:r>
              <a:rPr lang="en-US" sz="3600" dirty="0" err="1" smtClean="0"/>
              <a:t>Bil</a:t>
            </a:r>
            <a:r>
              <a:rPr lang="en-US" sz="3600" dirty="0" smtClean="0"/>
              <a:t>. industry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00973" y="4883711"/>
            <a:ext cx="1952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Cavigli</a:t>
            </a:r>
            <a:r>
              <a:rPr lang="en-US" sz="1600" dirty="0" smtClean="0"/>
              <a:t> et al., 2016)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400973" y="5996342"/>
            <a:ext cx="27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(Morse &amp; </a:t>
            </a:r>
            <a:r>
              <a:rPr lang="en-US" sz="1600" dirty="0" err="1" smtClean="0"/>
              <a:t>Calderone</a:t>
            </a:r>
            <a:r>
              <a:rPr lang="en-US" sz="1600" dirty="0" smtClean="0"/>
              <a:t>, 2000)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354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9774" y="1683372"/>
            <a:ext cx="10515600" cy="177619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Anecdotally, some people believe that migratory beekeeping leads to unhealthy bees  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4950286" y="5214938"/>
            <a:ext cx="2314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u="sng" smtClean="0">
                <a:latin typeface="+mj-lt"/>
              </a:rPr>
              <a:t>WHY</a:t>
            </a:r>
            <a:r>
              <a:rPr lang="en-US" sz="6600" u="sng" dirty="0" smtClean="0">
                <a:latin typeface="+mj-lt"/>
              </a:rPr>
              <a:t>?</a:t>
            </a:r>
            <a:endParaRPr lang="en-US" sz="660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34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Spread of Disease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3"/>
          <a:stretch/>
        </p:blipFill>
        <p:spPr>
          <a:xfrm>
            <a:off x="6634574" y="2796987"/>
            <a:ext cx="5216593" cy="3659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8" t="59" r="1148" b="10333"/>
          <a:stretch/>
        </p:blipFill>
        <p:spPr>
          <a:xfrm>
            <a:off x="284474" y="2796987"/>
            <a:ext cx="5553224" cy="36593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1698" y="6456353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huffingtonpost.com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84474" y="1627888"/>
            <a:ext cx="6350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Big Cities (migratory):</a:t>
            </a:r>
          </a:p>
          <a:p>
            <a:r>
              <a:rPr lang="en-US" sz="2800" dirty="0" smtClean="0"/>
              <a:t>	-high disease transmission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57365" y="1627887"/>
            <a:ext cx="49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</a:t>
            </a:r>
            <a:r>
              <a:rPr lang="en-US" sz="2800" b="1" dirty="0" smtClean="0"/>
              <a:t>Small Towns (stationary): </a:t>
            </a:r>
          </a:p>
          <a:p>
            <a:r>
              <a:rPr lang="en-US" sz="2800" dirty="0" smtClean="0"/>
              <a:t>	-low disease transmission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248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618</Words>
  <Application>Microsoft Macintosh PowerPoint</Application>
  <PresentationFormat>Custom</PresentationFormat>
  <Paragraphs>157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Home sick: Effects of migratory beekeeping on honey bee disease</vt:lpstr>
      <vt:lpstr>PowerPoint Presentation</vt:lpstr>
      <vt:lpstr>Acknowledgments</vt:lpstr>
      <vt:lpstr>And Most of all, our Backers…</vt:lpstr>
      <vt:lpstr>Two Main Types of Bee Operations…</vt:lpstr>
      <vt:lpstr>Stationary</vt:lpstr>
      <vt:lpstr>Migratory</vt:lpstr>
      <vt:lpstr>Anecdotally, some people believe that migratory beekeeping leads to unhealthy bees  </vt:lpstr>
      <vt:lpstr>Spread of Disease</vt:lpstr>
      <vt:lpstr>Honey Bee Pathogens:</vt:lpstr>
      <vt:lpstr>The big question!</vt:lpstr>
      <vt:lpstr>Preliminary Data from the National Honey Bee Survey in Vermont…</vt:lpstr>
      <vt:lpstr>What other people have found:</vt:lpstr>
      <vt:lpstr>Our Hypotheses</vt:lpstr>
      <vt:lpstr>Experimental Design</vt:lpstr>
      <vt:lpstr>Experimental Design</vt:lpstr>
      <vt:lpstr>PowerPoint Presentation</vt:lpstr>
      <vt:lpstr>PowerPoint Presentation</vt:lpstr>
      <vt:lpstr>    Do migratory colonies have higher pathogen levels than stationary colonies?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  <vt:lpstr>Implications</vt:lpstr>
      <vt:lpstr>Thank You!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sick: Effects of migratory beekeeping on honey bee disease</dc:title>
  <dc:creator>Alex Burnham</dc:creator>
  <cp:lastModifiedBy>Samantha</cp:lastModifiedBy>
  <cp:revision>94</cp:revision>
  <dcterms:created xsi:type="dcterms:W3CDTF">2017-01-21T20:20:51Z</dcterms:created>
  <dcterms:modified xsi:type="dcterms:W3CDTF">2017-07-07T20:29:54Z</dcterms:modified>
</cp:coreProperties>
</file>